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7AC3CCA-C797-4891-BE02-D94E43425B78}" styleName="보통 스타일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616DA210-FB5B-4158-B5E0-FEB733F419BA}" styleName="밝은 스타일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0505E3EF-67EA-436B-97B2-0124C06EBD24}" styleName="보통 스타일 4 - 강조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9D7B26C5-4107-4FEC-AEDC-1716B250A1EF}" styleName="밝은 스타일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369" autoAdjust="0"/>
    <p:restoredTop sz="94660"/>
  </p:normalViewPr>
  <p:slideViewPr>
    <p:cSldViewPr>
      <p:cViewPr>
        <p:scale>
          <a:sx n="157" d="100"/>
          <a:sy n="157" d="100"/>
        </p:scale>
        <p:origin x="-342" y="-120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97A22-AB18-42C7-A849-4108D131EF14}" type="datetimeFigureOut">
              <a:rPr lang="ko-KR" altLang="en-US" smtClean="0"/>
              <a:t>2016-08-23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B13EE-0738-41A8-87D9-46B7B615D57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060698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97A22-AB18-42C7-A849-4108D131EF14}" type="datetimeFigureOut">
              <a:rPr lang="ko-KR" altLang="en-US" smtClean="0"/>
              <a:t>2016-08-23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B13EE-0738-41A8-87D9-46B7B615D57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18129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97A22-AB18-42C7-A849-4108D131EF14}" type="datetimeFigureOut">
              <a:rPr lang="ko-KR" altLang="en-US" smtClean="0"/>
              <a:t>2016-08-23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B13EE-0738-41A8-87D9-46B7B615D57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877435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97A22-AB18-42C7-A849-4108D131EF14}" type="datetimeFigureOut">
              <a:rPr lang="ko-KR" altLang="en-US" smtClean="0"/>
              <a:t>2016-08-23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B13EE-0738-41A8-87D9-46B7B615D57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629304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97A22-AB18-42C7-A849-4108D131EF14}" type="datetimeFigureOut">
              <a:rPr lang="ko-KR" altLang="en-US" smtClean="0"/>
              <a:t>2016-08-23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B13EE-0738-41A8-87D9-46B7B615D57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988417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97A22-AB18-42C7-A849-4108D131EF14}" type="datetimeFigureOut">
              <a:rPr lang="ko-KR" altLang="en-US" smtClean="0"/>
              <a:t>2016-08-23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B13EE-0738-41A8-87D9-46B7B615D57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000190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97A22-AB18-42C7-A849-4108D131EF14}" type="datetimeFigureOut">
              <a:rPr lang="ko-KR" altLang="en-US" smtClean="0"/>
              <a:t>2016-08-23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B13EE-0738-41A8-87D9-46B7B615D57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0852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97A22-AB18-42C7-A849-4108D131EF14}" type="datetimeFigureOut">
              <a:rPr lang="ko-KR" altLang="en-US" smtClean="0"/>
              <a:t>2016-08-23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B13EE-0738-41A8-87D9-46B7B615D57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72479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97A22-AB18-42C7-A849-4108D131EF14}" type="datetimeFigureOut">
              <a:rPr lang="ko-KR" altLang="en-US" smtClean="0"/>
              <a:t>2016-08-23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B13EE-0738-41A8-87D9-46B7B615D57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13124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97A22-AB18-42C7-A849-4108D131EF14}" type="datetimeFigureOut">
              <a:rPr lang="ko-KR" altLang="en-US" smtClean="0"/>
              <a:t>2016-08-23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B13EE-0738-41A8-87D9-46B7B615D57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40890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97A22-AB18-42C7-A849-4108D131EF14}" type="datetimeFigureOut">
              <a:rPr lang="ko-KR" altLang="en-US" smtClean="0"/>
              <a:t>2016-08-23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B13EE-0738-41A8-87D9-46B7B615D57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327762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097A22-AB18-42C7-A849-4108D131EF14}" type="datetimeFigureOut">
              <a:rPr lang="ko-KR" altLang="en-US" smtClean="0"/>
              <a:t>2016-08-23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5B13EE-0738-41A8-87D9-46B7B615D57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712647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611560" y="2780928"/>
            <a:ext cx="4007828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900"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r>
              <a:rPr lang="en-US" altLang="ko-KR" sz="90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ch EX-SDI</a:t>
            </a:r>
            <a:r>
              <a:rPr lang="ko-KR" altLang="en-US" sz="90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9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DVR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9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EX-SDI</a:t>
            </a:r>
            <a:r>
              <a:rPr lang="en-US" altLang="ko-KR" sz="90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HD-SDI </a:t>
            </a:r>
            <a:r>
              <a:rPr lang="ko-KR" altLang="en-US" sz="9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자동 인식 입력</a:t>
            </a:r>
            <a:endParaRPr lang="en-US" altLang="ko-KR" sz="9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90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120 </a:t>
            </a:r>
            <a:r>
              <a:rPr lang="en-US" altLang="ko-KR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fps Full-HD (1920 x 1080P) </a:t>
            </a:r>
            <a:r>
              <a:rPr lang="ko-KR" altLang="en-US" sz="9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녹화 </a:t>
            </a:r>
            <a:r>
              <a:rPr lang="en-US" altLang="ko-KR" sz="9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&amp; </a:t>
            </a:r>
            <a:r>
              <a:rPr lang="ko-KR" altLang="en-US" sz="9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재생</a:t>
            </a:r>
            <a:endParaRPr lang="en-US" altLang="ko-KR" sz="9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9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영상 출력</a:t>
            </a:r>
            <a:r>
              <a:rPr lang="en-US" altLang="ko-KR" sz="9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en-US" altLang="ko-KR" sz="9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HDMI </a:t>
            </a:r>
            <a:r>
              <a:rPr lang="en-US" altLang="ko-KR" sz="900">
                <a:latin typeface="맑은 고딕" panose="020B0503020000020004" pitchFamily="50" charset="-127"/>
                <a:ea typeface="맑은 고딕" panose="020B0503020000020004" pitchFamily="50" charset="-127"/>
              </a:rPr>
              <a:t>/ </a:t>
            </a:r>
            <a:r>
              <a:rPr lang="en-US" altLang="ko-KR" sz="90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VGA</a:t>
            </a:r>
            <a:endParaRPr lang="en-US" altLang="ko-KR" sz="9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90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최대 </a:t>
            </a:r>
            <a:r>
              <a:rPr lang="en-US" altLang="ko-KR" sz="90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8TB </a:t>
            </a:r>
            <a:r>
              <a:rPr lang="ko-KR" altLang="en-US" sz="90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또는 </a:t>
            </a:r>
            <a:r>
              <a:rPr lang="en-US" altLang="ko-KR" sz="90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4TB </a:t>
            </a:r>
            <a:r>
              <a:rPr lang="en-US" altLang="ko-KR" sz="900">
                <a:latin typeface="맑은 고딕" panose="020B0503020000020004" pitchFamily="50" charset="-127"/>
                <a:ea typeface="맑은 고딕" panose="020B0503020000020004" pitchFamily="50" charset="-127"/>
              </a:rPr>
              <a:t>x 1</a:t>
            </a:r>
            <a:r>
              <a:rPr lang="en-US" altLang="ko-KR" sz="90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+ </a:t>
            </a:r>
            <a:r>
              <a:rPr lang="en-US" altLang="ko-KR" sz="9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DVD RW </a:t>
            </a:r>
            <a:r>
              <a:rPr lang="en-US" altLang="ko-KR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+ </a:t>
            </a:r>
            <a:r>
              <a:rPr lang="en-US" altLang="ko-KR" sz="9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eSATA</a:t>
            </a:r>
            <a:r>
              <a:rPr lang="en-US" altLang="ko-KR" sz="9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9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장착가능</a:t>
            </a:r>
            <a:r>
              <a:rPr lang="en-US" altLang="ko-KR" sz="9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endParaRPr lang="en-US" altLang="ko-KR" sz="9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9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각 채널 프레임 </a:t>
            </a:r>
            <a:r>
              <a:rPr lang="ko-KR" altLang="en-US" sz="9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레이트</a:t>
            </a:r>
            <a:r>
              <a:rPr lang="ko-KR" altLang="en-US" sz="9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조정 가능 </a:t>
            </a:r>
            <a:endParaRPr lang="en-US" altLang="ko-KR" sz="9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9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다양한 재생 모드 </a:t>
            </a:r>
            <a:r>
              <a:rPr lang="en-US" altLang="ko-KR" sz="9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9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듀얼 모드 작동</a:t>
            </a:r>
            <a:r>
              <a:rPr lang="en-US" altLang="ko-KR" sz="9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9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파노라마</a:t>
            </a:r>
            <a:r>
              <a:rPr lang="en-US" altLang="ko-KR" sz="9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9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구간 반복 </a:t>
            </a:r>
            <a:r>
              <a:rPr lang="en-US" altLang="ko-KR" sz="9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9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9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Gigabit LAN</a:t>
            </a:r>
            <a:endParaRPr lang="en-US" altLang="ko-KR" sz="9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9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윈도우</a:t>
            </a:r>
            <a:r>
              <a:rPr lang="en-US" altLang="ko-KR" sz="9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MAC </a:t>
            </a:r>
            <a:r>
              <a:rPr lang="en-US" altLang="ko-KR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PC </a:t>
            </a:r>
            <a:r>
              <a:rPr lang="ko-KR" altLang="en-US" sz="9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용 웹 뷰어</a:t>
            </a:r>
            <a:r>
              <a:rPr lang="en-US" altLang="ko-KR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9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/ </a:t>
            </a:r>
            <a:r>
              <a:rPr lang="ko-KR" altLang="en-US" sz="9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스마트폰 뷰어 제공 </a:t>
            </a:r>
            <a:r>
              <a:rPr lang="en-US" altLang="ko-KR" sz="9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endParaRPr lang="en-US" altLang="ko-KR" sz="9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9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VMS </a:t>
            </a:r>
            <a:r>
              <a:rPr lang="ko-KR" altLang="en-US" sz="9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프로그램 제공</a:t>
            </a:r>
            <a:endParaRPr lang="en-US" altLang="ko-KR" sz="9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900" dirty="0">
                <a:latin typeface="맑은 고딕" panose="020B0503020000020004" pitchFamily="50" charset="-127"/>
              </a:rPr>
              <a:t>고급스런 디자인과 </a:t>
            </a:r>
            <a:r>
              <a:rPr lang="en-US" altLang="ko-KR" sz="900" dirty="0">
                <a:latin typeface="맑은 고딕" panose="020B0503020000020004" pitchFamily="50" charset="-127"/>
              </a:rPr>
              <a:t>100% </a:t>
            </a:r>
            <a:r>
              <a:rPr lang="ko-KR" altLang="en-US" sz="900" dirty="0">
                <a:latin typeface="맑은 고딕" panose="020B0503020000020004" pitchFamily="50" charset="-127"/>
              </a:rPr>
              <a:t>국내 생산으로 안정적인 품질 및 편의성 제공</a:t>
            </a:r>
            <a:endParaRPr lang="en-US" altLang="ko-KR" sz="900" dirty="0">
              <a:latin typeface="맑은 고딕" panose="020B0503020000020004" pitchFamily="50" charset="-127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ko-KR" altLang="en-US" sz="9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716016" y="476672"/>
            <a:ext cx="16017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Specifications</a:t>
            </a:r>
            <a:endParaRPr lang="ko-KR" alt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899592" y="476672"/>
            <a:ext cx="20510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smtClean="0">
                <a:latin typeface="+mj-lt"/>
                <a:ea typeface="KoPub돋움체 Bold" panose="02020603020101020101" pitchFamily="18" charset="-127"/>
              </a:rPr>
              <a:t>XQ-EHT400</a:t>
            </a:r>
            <a:endParaRPr lang="ko-KR" altLang="en-US" sz="2800" dirty="0">
              <a:latin typeface="+mj-lt"/>
              <a:ea typeface="KoPub돋움체 Bold" panose="02020603020101020101" pitchFamily="18" charset="-127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4386731"/>
              </p:ext>
            </p:extLst>
          </p:nvPr>
        </p:nvGraphicFramePr>
        <p:xfrm>
          <a:off x="4716017" y="908721"/>
          <a:ext cx="4248471" cy="5330535"/>
        </p:xfrm>
        <a:graphic>
          <a:graphicData uri="http://schemas.openxmlformats.org/drawingml/2006/table">
            <a:tbl>
              <a:tblPr>
                <a:tableStyleId>{D7AC3CCA-C797-4891-BE02-D94E43425B78}</a:tableStyleId>
              </a:tblPr>
              <a:tblGrid>
                <a:gridCol w="792087">
                  <a:extLst>
                    <a:ext uri="{9D8B030D-6E8A-4147-A177-3AD203B41FA5}">
                      <a16:colId xmlns="" xmlns:a16="http://schemas.microsoft.com/office/drawing/2014/main" val="2772794022"/>
                    </a:ext>
                  </a:extLst>
                </a:gridCol>
                <a:gridCol w="1152128">
                  <a:extLst>
                    <a:ext uri="{9D8B030D-6E8A-4147-A177-3AD203B41FA5}">
                      <a16:colId xmlns="" xmlns:a16="http://schemas.microsoft.com/office/drawing/2014/main" val="3706595231"/>
                    </a:ext>
                  </a:extLst>
                </a:gridCol>
                <a:gridCol w="2304256">
                  <a:extLst>
                    <a:ext uri="{9D8B030D-6E8A-4147-A177-3AD203B41FA5}">
                      <a16:colId xmlns="" xmlns:a16="http://schemas.microsoft.com/office/drawing/2014/main" val="3759975326"/>
                    </a:ext>
                  </a:extLst>
                </a:gridCol>
              </a:tblGrid>
              <a:tr h="208266"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700" u="none" strike="noStrike" smtClean="0">
                          <a:effectLst/>
                        </a:rPr>
                        <a:t>모 델 명</a:t>
                      </a:r>
                      <a:endParaRPr lang="ko-KR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4618" marR="4618" marT="4618" marB="0" anchor="ctr"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u="none" strike="noStrike" smtClean="0">
                          <a:effectLst/>
                        </a:rPr>
                        <a:t>XQ-EHT400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4618" marR="4618" marT="4618" marB="0" anchor="ctr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60541590"/>
                  </a:ext>
                </a:extLst>
              </a:tr>
              <a:tr h="244765"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700" u="none" strike="noStrike">
                          <a:effectLst/>
                        </a:rPr>
                        <a:t> 작동방식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4618" marR="4618" marT="4618" marB="0" anchor="ctr"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700" u="none" strike="noStrike" smtClean="0">
                          <a:effectLst/>
                        </a:rPr>
                        <a:t>팬타플렉스 </a:t>
                      </a:r>
                      <a:r>
                        <a:rPr lang="en-US" altLang="ko-KR" sz="700" u="none" strike="noStrike" dirty="0">
                          <a:effectLst/>
                        </a:rPr>
                        <a:t>(</a:t>
                      </a:r>
                      <a:r>
                        <a:rPr lang="en-US" altLang="ko-KR" sz="700" u="none" strike="noStrike" dirty="0" err="1">
                          <a:effectLst/>
                        </a:rPr>
                        <a:t>Pentaplex</a:t>
                      </a:r>
                      <a:r>
                        <a:rPr lang="en-US" altLang="ko-KR" sz="700" u="none" strike="noStrike" dirty="0">
                          <a:effectLst/>
                        </a:rPr>
                        <a:t>) : </a:t>
                      </a:r>
                      <a:r>
                        <a:rPr lang="ko-KR" altLang="en-US" sz="700" u="none" strike="noStrike" dirty="0">
                          <a:effectLst/>
                        </a:rPr>
                        <a:t>감시</a:t>
                      </a:r>
                      <a:r>
                        <a:rPr lang="en-US" altLang="ko-KR" sz="700" u="none" strike="noStrike" dirty="0">
                          <a:effectLst/>
                        </a:rPr>
                        <a:t>, </a:t>
                      </a:r>
                      <a:r>
                        <a:rPr lang="ko-KR" altLang="en-US" sz="700" u="none" strike="noStrike" dirty="0">
                          <a:effectLst/>
                        </a:rPr>
                        <a:t>녹화</a:t>
                      </a:r>
                      <a:r>
                        <a:rPr lang="en-US" altLang="ko-KR" sz="700" u="none" strike="noStrike" dirty="0">
                          <a:effectLst/>
                        </a:rPr>
                        <a:t>, </a:t>
                      </a:r>
                      <a:r>
                        <a:rPr lang="ko-KR" altLang="en-US" sz="700" u="none" strike="noStrike" dirty="0">
                          <a:effectLst/>
                        </a:rPr>
                        <a:t>재생</a:t>
                      </a:r>
                      <a:r>
                        <a:rPr lang="en-US" altLang="ko-KR" sz="700" u="none" strike="noStrike" dirty="0">
                          <a:effectLst/>
                        </a:rPr>
                        <a:t>, </a:t>
                      </a:r>
                      <a:r>
                        <a:rPr lang="ko-KR" altLang="en-US" sz="700" u="none" strike="noStrike">
                          <a:effectLst/>
                        </a:rPr>
                        <a:t>네트워크 </a:t>
                      </a:r>
                      <a:r>
                        <a:rPr lang="ko-KR" altLang="en-US" sz="700" u="none" strike="noStrike" smtClean="0">
                          <a:effectLst/>
                        </a:rPr>
                        <a:t>접    속</a:t>
                      </a:r>
                      <a:r>
                        <a:rPr lang="en-US" altLang="ko-KR" sz="700" u="none" strike="noStrike" dirty="0">
                          <a:effectLst/>
                        </a:rPr>
                        <a:t>, </a:t>
                      </a:r>
                      <a:r>
                        <a:rPr lang="ko-KR" altLang="en-US" sz="700" u="none" strike="noStrike" dirty="0">
                          <a:effectLst/>
                        </a:rPr>
                        <a:t>백업 동시 수행 </a:t>
                      </a:r>
                      <a:endParaRPr lang="ko-KR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69275" marR="4618" marT="4618" marB="0" anchor="ctr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621921552"/>
                  </a:ext>
                </a:extLst>
              </a:tr>
              <a:tr h="134834"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700" u="none" strike="noStrike">
                          <a:effectLst/>
                        </a:rPr>
                        <a:t> 감시영상 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4618" marR="4618" marT="4618" marB="0" anchor="ctr"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700" u="none" strike="noStrike" smtClean="0">
                          <a:effectLst/>
                        </a:rPr>
                        <a:t>실시간 </a:t>
                      </a:r>
                      <a:r>
                        <a:rPr lang="ko-KR" altLang="en-US" sz="700" u="none" strike="noStrike" dirty="0">
                          <a:effectLst/>
                        </a:rPr>
                        <a:t>감시영상 </a:t>
                      </a:r>
                      <a:r>
                        <a:rPr lang="en-US" altLang="ko-KR" sz="700" u="none" strike="noStrike" dirty="0">
                          <a:effectLst/>
                        </a:rPr>
                        <a:t>(</a:t>
                      </a:r>
                      <a:r>
                        <a:rPr lang="ko-KR" altLang="en-US" sz="700" u="none" strike="noStrike" dirty="0">
                          <a:effectLst/>
                        </a:rPr>
                        <a:t>영상의 끊김이 없음</a:t>
                      </a:r>
                      <a:r>
                        <a:rPr lang="en-US" altLang="ko-KR" sz="700" u="none" strike="noStrike" dirty="0">
                          <a:effectLst/>
                        </a:rPr>
                        <a:t>) </a:t>
                      </a:r>
                      <a:endParaRPr lang="en-US" altLang="ko-KR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69275" marR="4618" marT="4618" marB="0" anchor="ctr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601848134"/>
                  </a:ext>
                </a:extLst>
              </a:tr>
              <a:tr h="134834"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700" u="none" strike="noStrike">
                          <a:effectLst/>
                        </a:rPr>
                        <a:t> 녹화 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618" marR="4618" marT="461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700" u="none" strike="noStrike">
                          <a:effectLst/>
                        </a:rPr>
                        <a:t>속도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4618" marR="4618" marT="461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700" u="none" strike="noStrike" smtClean="0">
                          <a:effectLst/>
                        </a:rPr>
                        <a:t>120 </a:t>
                      </a:r>
                      <a:r>
                        <a:rPr lang="en-US" sz="700" u="none" strike="noStrike" dirty="0">
                          <a:effectLst/>
                        </a:rPr>
                        <a:t>fps 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9275" marR="4618" marT="4618" marB="0" anchor="ctr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895026880"/>
                  </a:ext>
                </a:extLst>
              </a:tr>
              <a:tr h="13483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700" u="none" strike="noStrike">
                          <a:effectLst/>
                        </a:rPr>
                        <a:t>해상도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618" marR="4618" marT="461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700" u="none" strike="noStrike" smtClean="0">
                          <a:effectLst/>
                        </a:rPr>
                        <a:t>Auto </a:t>
                      </a:r>
                      <a:r>
                        <a:rPr lang="en-US" sz="700" u="none" strike="noStrike" dirty="0">
                          <a:effectLst/>
                        </a:rPr>
                        <a:t>(1080/720/960/D1) - </a:t>
                      </a:r>
                      <a:r>
                        <a:rPr lang="ko-KR" altLang="en-US" sz="700" u="none" strike="noStrike" dirty="0">
                          <a:effectLst/>
                        </a:rPr>
                        <a:t>각 채널</a:t>
                      </a:r>
                      <a:endParaRPr lang="ko-KR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9275" marR="4618" marT="4618" marB="0" anchor="ctr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274349769"/>
                  </a:ext>
                </a:extLst>
              </a:tr>
              <a:tr h="13483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700" u="none" strike="noStrike">
                          <a:effectLst/>
                        </a:rPr>
                        <a:t>품질 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4618" marR="4618" marT="461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700" u="none" strike="noStrike" smtClean="0">
                          <a:effectLst/>
                        </a:rPr>
                        <a:t>최고 </a:t>
                      </a:r>
                      <a:r>
                        <a:rPr lang="en-US" altLang="ko-KR" sz="700" u="none" strike="noStrike" dirty="0">
                          <a:effectLst/>
                        </a:rPr>
                        <a:t>/ </a:t>
                      </a:r>
                      <a:r>
                        <a:rPr lang="ko-KR" altLang="en-US" sz="700" u="none" strike="noStrike" dirty="0">
                          <a:effectLst/>
                        </a:rPr>
                        <a:t>높음 </a:t>
                      </a:r>
                      <a:r>
                        <a:rPr lang="en-US" altLang="ko-KR" sz="700" u="none" strike="noStrike" dirty="0">
                          <a:effectLst/>
                        </a:rPr>
                        <a:t>/ </a:t>
                      </a:r>
                      <a:r>
                        <a:rPr lang="ko-KR" altLang="en-US" sz="700" u="none" strike="noStrike" dirty="0">
                          <a:effectLst/>
                        </a:rPr>
                        <a:t>일반 </a:t>
                      </a:r>
                      <a:r>
                        <a:rPr lang="en-US" altLang="ko-KR" sz="700" u="none" strike="noStrike" dirty="0">
                          <a:effectLst/>
                        </a:rPr>
                        <a:t>/ </a:t>
                      </a:r>
                      <a:r>
                        <a:rPr lang="ko-KR" altLang="en-US" sz="700" u="none" strike="noStrike" dirty="0">
                          <a:effectLst/>
                        </a:rPr>
                        <a:t>낮음 </a:t>
                      </a:r>
                      <a:endParaRPr lang="ko-KR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9275" marR="4618" marT="4618" marB="0" anchor="ctr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490517607"/>
                  </a:ext>
                </a:extLst>
              </a:tr>
              <a:tr h="134834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700" u="none" strike="noStrike" dirty="0">
                          <a:effectLst/>
                        </a:rPr>
                        <a:t>영상입력</a:t>
                      </a:r>
                      <a:endParaRPr lang="ko-KR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618" marR="4618" marT="461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700" u="none" strike="noStrike">
                          <a:effectLst/>
                        </a:rPr>
                        <a:t>입력 채널 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4618" marR="4618" marT="461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ko-KR" sz="700" b="0" i="0" u="none" strike="noStrike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4ch</a:t>
                      </a:r>
                      <a:r>
                        <a:rPr lang="en-US" altLang="ko-KR" sz="700" b="0" i="0" u="none" strike="noStrike" baseline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(BNC)</a:t>
                      </a:r>
                      <a:endParaRPr lang="en-US" altLang="ko-KR" sz="7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9275" marR="4618" marT="4618" marB="0" anchor="ctr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938057348"/>
                  </a:ext>
                </a:extLst>
              </a:tr>
              <a:tr h="13483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700" u="none" strike="noStrike">
                          <a:effectLst/>
                        </a:rPr>
                        <a:t>자동인식 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4618" marR="4618" marT="461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ko-KR" sz="700" u="none" strike="noStrike" smtClean="0">
                          <a:effectLst/>
                        </a:rPr>
                        <a:t>EX-SDI</a:t>
                      </a:r>
                      <a:r>
                        <a:rPr lang="en-US" altLang="ko-KR" sz="700" u="none" strike="noStrike" dirty="0" smtClean="0">
                          <a:effectLst/>
                        </a:rPr>
                        <a:t>,</a:t>
                      </a:r>
                      <a:r>
                        <a:rPr lang="en-US" altLang="ko-KR" sz="700" u="none" strike="noStrike" baseline="0" dirty="0" smtClean="0">
                          <a:effectLst/>
                        </a:rPr>
                        <a:t> </a:t>
                      </a:r>
                      <a:r>
                        <a:rPr lang="en-US" altLang="ko-KR" sz="700" u="none" strike="noStrike" dirty="0" smtClean="0">
                          <a:effectLst/>
                        </a:rPr>
                        <a:t>HD-SDI(1080</a:t>
                      </a:r>
                      <a:r>
                        <a:rPr lang="en-US" altLang="ko-KR" sz="700" u="none" strike="noStrike" dirty="0">
                          <a:effectLst/>
                        </a:rPr>
                        <a:t>, 720</a:t>
                      </a:r>
                      <a:r>
                        <a:rPr lang="en-US" altLang="ko-KR" sz="700" u="none" strike="noStrike">
                          <a:effectLst/>
                        </a:rPr>
                        <a:t>) </a:t>
                      </a:r>
                      <a:r>
                        <a:rPr lang="en-US" altLang="ko-KR" sz="700" u="none" strike="noStrike" smtClean="0">
                          <a:effectLst/>
                        </a:rPr>
                        <a:t> </a:t>
                      </a:r>
                      <a:endParaRPr lang="en-US" altLang="ko-KR" sz="7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9275" marR="4618" marT="4618" marB="0" anchor="ctr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428439755"/>
                  </a:ext>
                </a:extLst>
              </a:tr>
              <a:tr h="134834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700" u="none" strike="noStrike">
                          <a:effectLst/>
                        </a:rPr>
                        <a:t>영상출력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618" marR="4618" marT="461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700" u="none" strike="noStrike">
                          <a:effectLst/>
                        </a:rPr>
                        <a:t>주 화면 출력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4618" marR="4618" marT="461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700" u="none" strike="noStrike" smtClean="0">
                          <a:effectLst/>
                        </a:rPr>
                        <a:t>1 </a:t>
                      </a:r>
                      <a:r>
                        <a:rPr lang="en-US" sz="700" u="none" strike="noStrike" dirty="0">
                          <a:effectLst/>
                        </a:rPr>
                        <a:t>HDMI , VGA, 1BNC 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9275" marR="4618" marT="4618" marB="0" anchor="ctr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503568261"/>
                  </a:ext>
                </a:extLst>
              </a:tr>
              <a:tr h="13483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u="none" strike="noStrike">
                          <a:effectLst/>
                        </a:rPr>
                        <a:t> Spot </a:t>
                      </a:r>
                      <a:r>
                        <a:rPr lang="ko-KR" altLang="en-US" sz="700" u="none" strike="noStrike">
                          <a:effectLst/>
                        </a:rPr>
                        <a:t>화면 출력 </a:t>
                      </a:r>
                      <a:r>
                        <a:rPr lang="en-US" altLang="ko-KR" sz="700" u="none" strike="noStrike">
                          <a:effectLst/>
                        </a:rPr>
                        <a:t>(</a:t>
                      </a:r>
                      <a:r>
                        <a:rPr lang="en-US" sz="700" u="none" strike="noStrike">
                          <a:effectLst/>
                        </a:rPr>
                        <a:t>CVBS) 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618" marR="4618" marT="461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700" u="none" strike="noStrike" smtClean="0">
                          <a:effectLst/>
                        </a:rPr>
                        <a:t>1CH(BNC) </a:t>
                      </a:r>
                      <a:r>
                        <a:rPr lang="en-US" sz="700" u="none" strike="noStrike" dirty="0">
                          <a:effectLst/>
                        </a:rPr>
                        <a:t>(SD)　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9275" marR="4618" marT="4618" marB="0" anchor="ctr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662488403"/>
                  </a:ext>
                </a:extLst>
              </a:tr>
              <a:tr h="134834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700" u="none" strike="noStrike">
                          <a:effectLst/>
                        </a:rPr>
                        <a:t> 오디오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618" marR="4618" marT="461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700" u="none" strike="noStrike">
                          <a:effectLst/>
                        </a:rPr>
                        <a:t> 입력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618" marR="4618" marT="461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700" u="none" strike="noStrike" smtClean="0">
                          <a:effectLst/>
                        </a:rPr>
                        <a:t>4 </a:t>
                      </a:r>
                      <a:r>
                        <a:rPr lang="en-US" sz="700" u="none" strike="noStrike" dirty="0">
                          <a:effectLst/>
                        </a:rPr>
                        <a:t>RCA　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9275" marR="4618" marT="4618" marB="0" anchor="ctr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438417706"/>
                  </a:ext>
                </a:extLst>
              </a:tr>
              <a:tr h="13483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700" u="none" strike="noStrike">
                          <a:effectLst/>
                        </a:rPr>
                        <a:t> 출력  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618" marR="4618" marT="461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700" u="none" strike="noStrike" dirty="0">
                          <a:effectLst/>
                        </a:rPr>
                        <a:t>1 RCA　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9275" marR="4618" marT="4618" marB="0" anchor="ctr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728766495"/>
                  </a:ext>
                </a:extLst>
              </a:tr>
              <a:tr h="134834"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700" u="none" strike="noStrike">
                          <a:effectLst/>
                        </a:rPr>
                        <a:t>알람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4618" marR="4618" marT="461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700" u="none" strike="noStrike">
                          <a:effectLst/>
                        </a:rPr>
                        <a:t> 전 </a:t>
                      </a:r>
                      <a:r>
                        <a:rPr lang="en-US" altLang="ko-KR" sz="700" u="none" strike="noStrike">
                          <a:effectLst/>
                        </a:rPr>
                        <a:t>/ </a:t>
                      </a:r>
                      <a:r>
                        <a:rPr lang="ko-KR" altLang="en-US" sz="700" u="none" strike="noStrike">
                          <a:effectLst/>
                        </a:rPr>
                        <a:t>후 </a:t>
                      </a:r>
                      <a:r>
                        <a:rPr lang="en-US" altLang="ko-KR" sz="700" u="none" strike="noStrike">
                          <a:effectLst/>
                        </a:rPr>
                        <a:t>- </a:t>
                      </a:r>
                      <a:r>
                        <a:rPr lang="ko-KR" altLang="en-US" sz="700" u="none" strike="noStrike">
                          <a:effectLst/>
                        </a:rPr>
                        <a:t>알람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618" marR="4618" marT="461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700" u="none" strike="noStrike" baseline="0" dirty="0">
                          <a:effectLst/>
                        </a:rPr>
                        <a:t> </a:t>
                      </a:r>
                      <a:r>
                        <a:rPr lang="ko-KR" altLang="en-US" sz="700" u="none" strike="noStrike" smtClean="0">
                          <a:effectLst/>
                        </a:rPr>
                        <a:t>최대 </a:t>
                      </a:r>
                      <a:r>
                        <a:rPr lang="en-US" altLang="ko-KR" sz="700" u="none" strike="noStrike" smtClean="0">
                          <a:effectLst/>
                        </a:rPr>
                        <a:t>10 </a:t>
                      </a:r>
                      <a:r>
                        <a:rPr lang="en-US" altLang="ko-KR" sz="700" u="none" strike="noStrike" dirty="0">
                          <a:effectLst/>
                        </a:rPr>
                        <a:t>sec / </a:t>
                      </a:r>
                      <a:r>
                        <a:rPr lang="ko-KR" altLang="en-US" sz="700" u="none" strike="noStrike" dirty="0">
                          <a:effectLst/>
                        </a:rPr>
                        <a:t>최대</a:t>
                      </a:r>
                      <a:r>
                        <a:rPr lang="en-US" altLang="ko-KR" sz="700" u="none" strike="noStrike" dirty="0">
                          <a:effectLst/>
                        </a:rPr>
                        <a:t>100 sec  </a:t>
                      </a:r>
                      <a:endParaRPr lang="en-US" altLang="ko-KR" sz="7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9275" marR="4618" marT="4618" marB="0" anchor="ctr">
                    <a:noFill/>
                  </a:tcPr>
                </a:tc>
              </a:tr>
              <a:tr h="13483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700" u="none" strike="noStrike">
                          <a:effectLst/>
                        </a:rPr>
                        <a:t>동작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618" marR="4618" marT="461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700" u="none" strike="noStrike" smtClean="0">
                          <a:effectLst/>
                        </a:rPr>
                        <a:t> 녹화</a:t>
                      </a:r>
                      <a:r>
                        <a:rPr lang="en-US" altLang="ko-KR" sz="700" u="none" strike="noStrike" dirty="0">
                          <a:effectLst/>
                        </a:rPr>
                        <a:t>, </a:t>
                      </a:r>
                      <a:r>
                        <a:rPr lang="ko-KR" altLang="en-US" sz="700" u="none" strike="noStrike" dirty="0">
                          <a:effectLst/>
                        </a:rPr>
                        <a:t>이메일 통보</a:t>
                      </a:r>
                      <a:r>
                        <a:rPr lang="en-US" altLang="ko-KR" sz="700" u="none" strike="noStrike" dirty="0">
                          <a:effectLst/>
                        </a:rPr>
                        <a:t>, </a:t>
                      </a:r>
                      <a:r>
                        <a:rPr lang="ko-KR" altLang="en-US" sz="700" u="none" strike="noStrike" dirty="0">
                          <a:effectLst/>
                        </a:rPr>
                        <a:t>로그 기록</a:t>
                      </a:r>
                      <a:r>
                        <a:rPr lang="en-US" altLang="ko-KR" sz="700" u="none" strike="noStrike" dirty="0">
                          <a:effectLst/>
                        </a:rPr>
                        <a:t>, </a:t>
                      </a:r>
                      <a:r>
                        <a:rPr lang="ko-KR" altLang="en-US" sz="700" u="none" strike="noStrike" dirty="0">
                          <a:effectLst/>
                        </a:rPr>
                        <a:t>원격 메시지</a:t>
                      </a:r>
                      <a:r>
                        <a:rPr lang="en-US" altLang="ko-KR" sz="700" u="none" strike="noStrike" dirty="0">
                          <a:effectLst/>
                        </a:rPr>
                        <a:t>, </a:t>
                      </a:r>
                      <a:endParaRPr lang="en-US" altLang="ko-KR" sz="700" u="none" strike="noStrike" dirty="0" smtClean="0">
                        <a:effectLst/>
                      </a:endParaRPr>
                    </a:p>
                    <a:p>
                      <a:pPr algn="l" rtl="0" fontAlgn="ctr"/>
                      <a:r>
                        <a:rPr lang="ko-KR" altLang="en-US" sz="700" u="none" strike="noStrike" smtClean="0">
                          <a:effectLst/>
                        </a:rPr>
                        <a:t> 버저</a:t>
                      </a:r>
                      <a:r>
                        <a:rPr lang="en-US" altLang="ko-KR" sz="700" u="none" strike="noStrike" dirty="0">
                          <a:effectLst/>
                        </a:rPr>
                        <a:t>, </a:t>
                      </a:r>
                      <a:r>
                        <a:rPr lang="ko-KR" altLang="en-US" sz="700" u="none" strike="noStrike" dirty="0">
                          <a:effectLst/>
                        </a:rPr>
                        <a:t>팝업</a:t>
                      </a:r>
                      <a:r>
                        <a:rPr lang="en-US" altLang="ko-KR" sz="700" u="none" strike="noStrike" dirty="0">
                          <a:effectLst/>
                        </a:rPr>
                        <a:t>, </a:t>
                      </a:r>
                      <a:r>
                        <a:rPr lang="ko-KR" altLang="en-US" sz="700" u="none" strike="noStrike" dirty="0" err="1">
                          <a:effectLst/>
                        </a:rPr>
                        <a:t>알람</a:t>
                      </a:r>
                      <a:r>
                        <a:rPr lang="en-US" altLang="ko-KR" sz="700" u="none" strike="noStrike" dirty="0">
                          <a:effectLst/>
                        </a:rPr>
                        <a:t>, PTZ </a:t>
                      </a:r>
                      <a:r>
                        <a:rPr lang="ko-KR" altLang="en-US" sz="700" u="none" strike="noStrike" dirty="0" err="1">
                          <a:effectLst/>
                        </a:rPr>
                        <a:t>프리셋</a:t>
                      </a:r>
                      <a:endParaRPr lang="ko-KR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69275" marR="4618" marT="4618" marB="0" anchor="ctr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430695704"/>
                  </a:ext>
                </a:extLst>
              </a:tr>
              <a:tr h="13483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700" u="none" strike="noStrike">
                          <a:effectLst/>
                        </a:rPr>
                        <a:t> 입력 </a:t>
                      </a:r>
                      <a:r>
                        <a:rPr lang="en-US" altLang="ko-KR" sz="700" u="none" strike="noStrike">
                          <a:effectLst/>
                        </a:rPr>
                        <a:t>/ </a:t>
                      </a:r>
                      <a:r>
                        <a:rPr lang="ko-KR" altLang="en-US" sz="700" u="none" strike="noStrike">
                          <a:effectLst/>
                        </a:rPr>
                        <a:t>출력 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618" marR="4618" marT="461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ko-KR" sz="700" b="0" i="0" u="none" strike="noStrike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non</a:t>
                      </a:r>
                      <a:endParaRPr lang="ko-KR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9275" marR="4618" marT="4618" marB="0" anchor="ctr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6134959"/>
                  </a:ext>
                </a:extLst>
              </a:tr>
              <a:tr h="134834"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700" u="none" strike="noStrike">
                          <a:effectLst/>
                        </a:rPr>
                        <a:t> 네트워크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618" marR="4618" marT="461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700" u="none" strike="noStrike">
                          <a:effectLst/>
                        </a:rPr>
                        <a:t> 프로토콜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618" marR="4618" marT="461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700" u="none" strike="noStrike" dirty="0">
                          <a:effectLst/>
                        </a:rPr>
                        <a:t> Static IP, DHCP, DDNS  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9275" marR="4618" marT="4618" marB="0" anchor="ctr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612335885"/>
                  </a:ext>
                </a:extLst>
              </a:tr>
              <a:tr h="13483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700" u="none" strike="noStrike">
                          <a:effectLst/>
                        </a:rPr>
                        <a:t> 이더넷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618" marR="4618" marT="461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700" u="none" strike="noStrike">
                          <a:effectLst/>
                        </a:rPr>
                        <a:t> RJ45 (10/100/1000 Mbps) 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9275" marR="4618" marT="4618" marB="0" anchor="ctr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600033962"/>
                  </a:ext>
                </a:extLst>
              </a:tr>
              <a:tr h="24476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700" u="none" strike="noStrike">
                          <a:effectLst/>
                        </a:rPr>
                        <a:t> 브라우저   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618" marR="4618" marT="461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700" u="none" strike="noStrike" dirty="0">
                          <a:effectLst/>
                        </a:rPr>
                        <a:t> SMS, </a:t>
                      </a:r>
                      <a:r>
                        <a:rPr lang="ko-KR" altLang="en-US" sz="700" u="none" strike="noStrike" dirty="0" err="1">
                          <a:effectLst/>
                        </a:rPr>
                        <a:t>웹뷰어</a:t>
                      </a:r>
                      <a:r>
                        <a:rPr lang="en-US" altLang="ko-KR" sz="700" u="none" strike="noStrike" dirty="0">
                          <a:effectLst/>
                        </a:rPr>
                        <a:t>, </a:t>
                      </a:r>
                      <a:r>
                        <a:rPr lang="ko-KR" altLang="en-US" sz="700" u="none" strike="noStrike" dirty="0">
                          <a:effectLst/>
                        </a:rPr>
                        <a:t>스마트폰 뷰어  </a:t>
                      </a:r>
                      <a:endParaRPr lang="en-US" altLang="ko-KR" sz="700" u="none" strike="noStrike" dirty="0" smtClean="0">
                        <a:effectLst/>
                      </a:endParaRPr>
                    </a:p>
                    <a:p>
                      <a:pPr algn="l" rtl="0" fontAlgn="ctr"/>
                      <a:r>
                        <a:rPr lang="en-US" altLang="ko-KR" sz="700" u="none" strike="noStrike" dirty="0" smtClean="0">
                          <a:effectLst/>
                        </a:rPr>
                        <a:t>(</a:t>
                      </a:r>
                      <a:r>
                        <a:rPr lang="en-US" sz="700" u="none" strike="noStrike" dirty="0">
                          <a:effectLst/>
                        </a:rPr>
                        <a:t>Android, I-phone, I-pad)  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9275" marR="4618" marT="4618" marB="0" anchor="ctr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492127922"/>
                  </a:ext>
                </a:extLst>
              </a:tr>
              <a:tr h="134834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700" u="none" strike="noStrike">
                          <a:effectLst/>
                        </a:rPr>
                        <a:t> 외부 인터페이스 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618" marR="4618" marT="461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u="none" strike="noStrike">
                          <a:effectLst/>
                        </a:rPr>
                        <a:t> PTZ / Keyboard 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618" marR="4618" marT="461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700" u="none" strike="noStrike">
                          <a:effectLst/>
                        </a:rPr>
                        <a:t> RS485 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9275" marR="4618" marT="4618" marB="0" anchor="ctr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242568988"/>
                  </a:ext>
                </a:extLst>
              </a:tr>
              <a:tr h="13483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u="none" strike="noStrike">
                          <a:effectLst/>
                        </a:rPr>
                        <a:t> USB 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618" marR="4618" marT="461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700" u="none" strike="noStrike">
                          <a:effectLst/>
                        </a:rPr>
                        <a:t> </a:t>
                      </a:r>
                      <a:r>
                        <a:rPr lang="en-US" altLang="ko-KR" sz="700" u="none" strike="noStrike" smtClean="0">
                          <a:effectLst/>
                        </a:rPr>
                        <a:t>USB2.0 , 2 </a:t>
                      </a:r>
                      <a:r>
                        <a:rPr lang="ko-KR" altLang="en-US" sz="700" u="none" strike="noStrike" smtClean="0">
                          <a:effectLst/>
                        </a:rPr>
                        <a:t>포트 </a:t>
                      </a:r>
                      <a:r>
                        <a:rPr lang="en-US" altLang="ko-KR" sz="700" u="none" strike="noStrike" smtClean="0">
                          <a:effectLst/>
                        </a:rPr>
                        <a:t>(1USB: </a:t>
                      </a:r>
                      <a:r>
                        <a:rPr lang="ko-KR" altLang="en-US" sz="700" u="none" strike="noStrike" smtClean="0">
                          <a:effectLst/>
                        </a:rPr>
                        <a:t>앞</a:t>
                      </a:r>
                      <a:r>
                        <a:rPr lang="en-US" altLang="ko-KR" sz="700" u="none" strike="noStrike" smtClean="0">
                          <a:effectLst/>
                        </a:rPr>
                        <a:t>, 1USB:</a:t>
                      </a:r>
                      <a:r>
                        <a:rPr lang="ko-KR" altLang="en-US" sz="700" u="none" strike="noStrike" smtClean="0">
                          <a:effectLst/>
                        </a:rPr>
                        <a:t>뒤</a:t>
                      </a:r>
                      <a:r>
                        <a:rPr lang="en-US" altLang="ko-KR" sz="700" u="none" strike="noStrike" smtClean="0">
                          <a:effectLst/>
                        </a:rPr>
                        <a:t>)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9275" marR="4618" marT="4618" marB="0" anchor="ctr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1075582"/>
                  </a:ext>
                </a:extLst>
              </a:tr>
              <a:tr h="134834">
                <a:tc rowSpan="6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700" u="none" strike="noStrike">
                          <a:effectLst/>
                        </a:rPr>
                        <a:t> 검색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618" marR="4618" marT="461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700" u="none" strike="noStrike">
                          <a:effectLst/>
                        </a:rPr>
                        <a:t> 속도  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618" marR="4618" marT="461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700" u="none" strike="noStrike" dirty="0">
                          <a:effectLst/>
                        </a:rPr>
                        <a:t> x1, x2, x4, x8, x16  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9275" marR="4618" marT="4618" marB="0" anchor="ctr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896364270"/>
                  </a:ext>
                </a:extLst>
              </a:tr>
              <a:tr h="13483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700" u="none" strike="noStrike">
                          <a:effectLst/>
                        </a:rPr>
                        <a:t>퀵 </a:t>
                      </a:r>
                      <a:r>
                        <a:rPr lang="en-US" altLang="ko-KR" sz="700" u="none" strike="noStrike">
                          <a:effectLst/>
                        </a:rPr>
                        <a:t>/ </a:t>
                      </a:r>
                      <a:r>
                        <a:rPr lang="ko-KR" altLang="en-US" sz="700" u="none" strike="noStrike">
                          <a:effectLst/>
                        </a:rPr>
                        <a:t>이벤트 검색  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4618" marR="4618" marT="461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700" u="none" strike="noStrike">
                          <a:effectLst/>
                        </a:rPr>
                        <a:t> 시간</a:t>
                      </a:r>
                      <a:r>
                        <a:rPr lang="en-US" altLang="ko-KR" sz="700" u="none" strike="noStrike">
                          <a:effectLst/>
                        </a:rPr>
                        <a:t>, </a:t>
                      </a:r>
                      <a:r>
                        <a:rPr lang="ko-KR" altLang="en-US" sz="700" u="none" strike="noStrike">
                          <a:effectLst/>
                        </a:rPr>
                        <a:t>달력</a:t>
                      </a:r>
                      <a:r>
                        <a:rPr lang="en-US" altLang="ko-KR" sz="700" u="none" strike="noStrike">
                          <a:effectLst/>
                        </a:rPr>
                        <a:t>, </a:t>
                      </a:r>
                      <a:r>
                        <a:rPr lang="ko-KR" altLang="en-US" sz="700" u="none" strike="noStrike">
                          <a:effectLst/>
                        </a:rPr>
                        <a:t>이벤트 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9275" marR="4618" marT="4618" marB="0" anchor="ctr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105962221"/>
                  </a:ext>
                </a:extLst>
              </a:tr>
              <a:tr h="13483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700" u="none" strike="noStrike">
                          <a:effectLst/>
                        </a:rPr>
                        <a:t> 반복 검색  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618" marR="4618" marT="461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700" u="none" strike="noStrike">
                          <a:effectLst/>
                        </a:rPr>
                        <a:t> 특정시간 구간</a:t>
                      </a:r>
                      <a:r>
                        <a:rPr lang="en-US" altLang="ko-KR" sz="700" u="none" strike="noStrike">
                          <a:effectLst/>
                        </a:rPr>
                        <a:t>, </a:t>
                      </a:r>
                      <a:r>
                        <a:rPr lang="ko-KR" altLang="en-US" sz="700" u="none" strike="noStrike">
                          <a:effectLst/>
                        </a:rPr>
                        <a:t>반복 재생 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9275" marR="4618" marT="4618" marB="0" anchor="ctr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687801947"/>
                  </a:ext>
                </a:extLst>
              </a:tr>
              <a:tr h="13483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700" u="none" strike="noStrike">
                          <a:effectLst/>
                        </a:rPr>
                        <a:t> 파노라마 검색  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618" marR="4618" marT="461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700" u="none" strike="noStrike">
                          <a:effectLst/>
                        </a:rPr>
                        <a:t> 프레임 별 검색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9275" marR="4618" marT="4618" marB="0" anchor="ctr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864322392"/>
                  </a:ext>
                </a:extLst>
              </a:tr>
              <a:tr h="13483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700" u="none" strike="noStrike">
                          <a:effectLst/>
                        </a:rPr>
                        <a:t>전시관 검색  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4618" marR="4618" marT="461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700" u="none" strike="noStrike">
                          <a:effectLst/>
                        </a:rPr>
                        <a:t> 특정 영역별 검색 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9275" marR="4618" marT="4618" marB="0" anchor="ctr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971096858"/>
                  </a:ext>
                </a:extLst>
              </a:tr>
              <a:tr h="24476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700" u="none" strike="noStrike">
                          <a:effectLst/>
                        </a:rPr>
                        <a:t> 카메오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618" marR="4618" marT="461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700" u="none" strike="noStrike" dirty="0">
                          <a:effectLst/>
                        </a:rPr>
                        <a:t> 재생 중 라이브 감시</a:t>
                      </a:r>
                      <a:r>
                        <a:rPr lang="en-US" altLang="ko-KR" sz="700" u="none" strike="noStrike" dirty="0">
                          <a:effectLst/>
                        </a:rPr>
                        <a:t>, </a:t>
                      </a:r>
                      <a:r>
                        <a:rPr lang="ko-KR" altLang="en-US" sz="700" u="none" strike="noStrike" dirty="0">
                          <a:effectLst/>
                        </a:rPr>
                        <a:t>재생 영상 변경</a:t>
                      </a:r>
                      <a:r>
                        <a:rPr lang="en-US" altLang="ko-KR" sz="700" u="none" strike="noStrike" dirty="0">
                          <a:effectLst/>
                        </a:rPr>
                        <a:t>, </a:t>
                      </a:r>
                      <a:r>
                        <a:rPr lang="ko-KR" altLang="en-US" sz="700" u="none" strike="noStrike" dirty="0">
                          <a:effectLst/>
                        </a:rPr>
                        <a:t>정지</a:t>
                      </a:r>
                      <a:r>
                        <a:rPr lang="en-US" altLang="ko-KR" sz="700" u="none" strike="noStrike" dirty="0">
                          <a:effectLst/>
                        </a:rPr>
                        <a:t>, </a:t>
                      </a:r>
                      <a:endParaRPr lang="en-US" altLang="ko-KR" sz="700" u="none" strike="noStrike" dirty="0" smtClean="0">
                        <a:effectLst/>
                      </a:endParaRPr>
                    </a:p>
                    <a:p>
                      <a:pPr algn="l" rtl="0" fontAlgn="ctr"/>
                      <a:r>
                        <a:rPr lang="ko-KR" altLang="en-US" sz="700" u="none" strike="noStrike" smtClean="0">
                          <a:effectLst/>
                        </a:rPr>
                        <a:t> 디지털 </a:t>
                      </a:r>
                      <a:r>
                        <a:rPr lang="ko-KR" altLang="en-US" sz="700" u="none" strike="noStrike" dirty="0">
                          <a:effectLst/>
                        </a:rPr>
                        <a:t>줌 가능</a:t>
                      </a:r>
                      <a:r>
                        <a:rPr lang="en-US" altLang="ko-KR" sz="700" u="none" strike="noStrike" dirty="0">
                          <a:effectLst/>
                        </a:rPr>
                        <a:t>. </a:t>
                      </a:r>
                      <a:endParaRPr lang="en-US" altLang="ko-KR" sz="7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9275" marR="4618" marT="4618" marB="0" anchor="ctr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755748938"/>
                  </a:ext>
                </a:extLst>
              </a:tr>
              <a:tr h="134834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700" u="none" strike="noStrike">
                          <a:effectLst/>
                        </a:rPr>
                        <a:t>백업  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4618" marR="4618" marT="461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700" u="none" strike="noStrike">
                          <a:effectLst/>
                        </a:rPr>
                        <a:t> 파일 포멧  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618" marR="4618" marT="461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700" u="none" strike="noStrike">
                          <a:effectLst/>
                        </a:rPr>
                        <a:t> DVR Format  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9275" marR="4618" marT="4618" marB="0" anchor="ctr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629546614"/>
                  </a:ext>
                </a:extLst>
              </a:tr>
              <a:tr h="13483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700" u="none" strike="noStrike">
                          <a:effectLst/>
                        </a:rPr>
                        <a:t> 미디어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618" marR="4618" marT="461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700" u="none" strike="noStrike">
                          <a:effectLst/>
                        </a:rPr>
                        <a:t> 외부 </a:t>
                      </a:r>
                      <a:r>
                        <a:rPr lang="en-US" sz="700" u="none" strike="noStrike">
                          <a:effectLst/>
                        </a:rPr>
                        <a:t>DVD / USB </a:t>
                      </a:r>
                      <a:r>
                        <a:rPr lang="ko-KR" altLang="en-US" sz="700" u="none" strike="noStrike">
                          <a:effectLst/>
                        </a:rPr>
                        <a:t>장비   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9275" marR="4618" marT="4618" marB="0" anchor="ctr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630642306"/>
                  </a:ext>
                </a:extLst>
              </a:tr>
              <a:tr h="134834">
                <a:tc rowSpan="8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700" u="none" strike="noStrike">
                          <a:effectLst/>
                        </a:rPr>
                        <a:t> 시스템 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618" marR="4618" marT="461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700" u="none" strike="noStrike">
                          <a:effectLst/>
                        </a:rPr>
                        <a:t> OS 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618" marR="4618" marT="461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700" u="none" strike="noStrike">
                          <a:effectLst/>
                        </a:rPr>
                        <a:t> Embedded Linux 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9275" marR="4618" marT="4618" marB="0" anchor="ctr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656860258"/>
                  </a:ext>
                </a:extLst>
              </a:tr>
              <a:tr h="13483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700" u="none" strike="noStrike">
                          <a:effectLst/>
                        </a:rPr>
                        <a:t> 코덱 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618" marR="4618" marT="461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700" u="none" strike="noStrike">
                          <a:effectLst/>
                        </a:rPr>
                        <a:t> H.264 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9275" marR="4618" marT="4618" marB="0" anchor="ctr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555103983"/>
                  </a:ext>
                </a:extLst>
              </a:tr>
              <a:tr h="13483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700" u="none" strike="noStrike">
                          <a:effectLst/>
                        </a:rPr>
                        <a:t>동작 온도 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4618" marR="4618" marT="461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700" u="none" strike="noStrike">
                          <a:effectLst/>
                        </a:rPr>
                        <a:t> </a:t>
                      </a:r>
                      <a:r>
                        <a:rPr lang="en-US" altLang="ko-KR" sz="700" u="none" strike="noStrike">
                          <a:effectLst/>
                        </a:rPr>
                        <a:t>0~40℃ 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9275" marR="4618" marT="4618" marB="0" anchor="ctr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648633366"/>
                  </a:ext>
                </a:extLst>
              </a:tr>
              <a:tr h="13483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700" u="none" strike="noStrike">
                          <a:effectLst/>
                        </a:rPr>
                        <a:t>습도 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4618" marR="4618" marT="461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700" u="none" strike="noStrike">
                          <a:effectLst/>
                        </a:rPr>
                        <a:t> 20~80% RH 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9275" marR="4618" marT="4618" marB="0" anchor="ctr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127186613"/>
                  </a:ext>
                </a:extLst>
              </a:tr>
              <a:tr h="13483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700" u="none" strike="noStrike">
                          <a:effectLst/>
                        </a:rPr>
                        <a:t> 크기 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618" marR="4618" marT="461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700" u="none" strike="noStrike">
                          <a:effectLst/>
                        </a:rPr>
                        <a:t> </a:t>
                      </a:r>
                      <a:r>
                        <a:rPr lang="en-US" sz="700" u="none" strike="noStrike" smtClean="0">
                          <a:effectLst/>
                        </a:rPr>
                        <a:t>260 (W) x 237(D) </a:t>
                      </a:r>
                      <a:r>
                        <a:rPr lang="en-US" sz="700" u="none" strike="noStrike">
                          <a:effectLst/>
                        </a:rPr>
                        <a:t>x </a:t>
                      </a:r>
                      <a:r>
                        <a:rPr lang="en-US" sz="700" u="none" strike="noStrike" smtClean="0">
                          <a:effectLst/>
                        </a:rPr>
                        <a:t>44(H) </a:t>
                      </a:r>
                      <a:r>
                        <a:rPr lang="en-US" sz="700" u="none" strike="noStrike" dirty="0">
                          <a:effectLst/>
                        </a:rPr>
                        <a:t>mm 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9275" marR="4618" marT="4618" marB="0" anchor="ctr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48729981"/>
                  </a:ext>
                </a:extLst>
              </a:tr>
              <a:tr h="13483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700" u="none" strike="noStrike">
                          <a:effectLst/>
                        </a:rPr>
                        <a:t> 무게 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618" marR="4618" marT="461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700" u="none" strike="noStrike">
                          <a:effectLst/>
                        </a:rPr>
                        <a:t> </a:t>
                      </a:r>
                      <a:r>
                        <a:rPr lang="en-US" sz="700" u="none" strike="noStrike" smtClean="0">
                          <a:effectLst/>
                        </a:rPr>
                        <a:t>1.2Kg </a:t>
                      </a:r>
                      <a:r>
                        <a:rPr lang="en-US" sz="700" u="none" strike="noStrike" dirty="0">
                          <a:effectLst/>
                        </a:rPr>
                        <a:t>(HDD </a:t>
                      </a:r>
                      <a:r>
                        <a:rPr lang="ko-KR" altLang="en-US" sz="700" u="none" strike="noStrike" dirty="0">
                          <a:effectLst/>
                        </a:rPr>
                        <a:t>미포함</a:t>
                      </a:r>
                      <a:r>
                        <a:rPr lang="en-US" altLang="ko-KR" sz="700" u="none" strike="noStrike" dirty="0">
                          <a:effectLst/>
                        </a:rPr>
                        <a:t>) </a:t>
                      </a:r>
                      <a:endParaRPr lang="en-US" altLang="ko-KR" sz="7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9275" marR="4618" marT="4618" marB="0" anchor="ctr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828124818"/>
                  </a:ext>
                </a:extLst>
              </a:tr>
              <a:tr h="13483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700" u="none" strike="noStrike">
                          <a:effectLst/>
                        </a:rPr>
                        <a:t> 입력 전원 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618" marR="4618" marT="461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700" u="none" strike="noStrike" dirty="0">
                          <a:effectLst/>
                        </a:rPr>
                        <a:t> AC 100V – 220V (50Hz-60Hz) 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9275" marR="4618" marT="4618" marB="0" anchor="ctr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894146101"/>
                  </a:ext>
                </a:extLst>
              </a:tr>
              <a:tr h="12497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700" u="none" strike="noStrike">
                          <a:effectLst/>
                        </a:rPr>
                        <a:t>소비전력 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4618" marR="4618" marT="461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700" u="none" strike="noStrike">
                          <a:effectLst/>
                        </a:rPr>
                        <a:t> </a:t>
                      </a:r>
                      <a:r>
                        <a:rPr lang="en-US" sz="700" u="none" strike="noStrike" smtClean="0">
                          <a:effectLst/>
                        </a:rPr>
                        <a:t>36W 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9275" marR="4618" marT="4618" marB="0" anchor="ctr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538866393"/>
                  </a:ext>
                </a:extLst>
              </a:tr>
            </a:tbl>
          </a:graphicData>
        </a:graphic>
      </p:graphicFrame>
      <p:pic>
        <p:nvPicPr>
          <p:cNvPr id="7" name="그림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71" y="1196751"/>
            <a:ext cx="3603597" cy="11521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947699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547</TotalTime>
  <Words>425</Words>
  <Application>Microsoft Office PowerPoint</Application>
  <PresentationFormat>화면 슬라이드 쇼(4:3)</PresentationFormat>
  <Paragraphs>98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6" baseType="lpstr">
      <vt:lpstr>KoPub돋움체 Bold</vt:lpstr>
      <vt:lpstr>맑은 고딕</vt:lpstr>
      <vt:lpstr>Arial</vt:lpstr>
      <vt:lpstr>Calibri</vt:lpstr>
      <vt:lpstr>Office 테마</vt:lpstr>
      <vt:lpstr>PowerPoint 프레젠테이션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ksj</dc:creator>
  <cp:lastModifiedBy>ksj</cp:lastModifiedBy>
  <cp:revision>43</cp:revision>
  <dcterms:created xsi:type="dcterms:W3CDTF">2015-06-08T04:41:53Z</dcterms:created>
  <dcterms:modified xsi:type="dcterms:W3CDTF">2016-08-23T04:54:22Z</dcterms:modified>
</cp:coreProperties>
</file>